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81" r:id="rId4"/>
    <p:sldId id="259" r:id="rId5"/>
    <p:sldId id="287" r:id="rId6"/>
    <p:sldId id="288" r:id="rId7"/>
    <p:sldId id="289" r:id="rId8"/>
    <p:sldId id="286" r:id="rId9"/>
    <p:sldId id="283" r:id="rId10"/>
    <p:sldId id="290" r:id="rId11"/>
    <p:sldId id="291" r:id="rId12"/>
    <p:sldId id="282" r:id="rId13"/>
    <p:sldId id="292" r:id="rId14"/>
    <p:sldId id="293" r:id="rId15"/>
    <p:sldId id="29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0"/>
  </p:normalViewPr>
  <p:slideViewPr>
    <p:cSldViewPr snapToGrid="0">
      <p:cViewPr varScale="1">
        <p:scale>
          <a:sx n="108" d="100"/>
          <a:sy n="108" d="100"/>
        </p:scale>
        <p:origin x="4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F2FC42-4ABF-4962-A113-EC67F643222C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8767F0-D5D3-46E4-80B2-22CA4E5334B7}">
      <dgm:prSet/>
      <dgm:spPr>
        <a:solidFill>
          <a:srgbClr val="0070C0"/>
        </a:solidFill>
      </dgm:spPr>
      <dgm:t>
        <a:bodyPr/>
        <a:lstStyle/>
        <a:p>
          <a:r>
            <a:rPr lang="en-US"/>
            <a:t>We make our money buying on weakness and selling on strength.</a:t>
          </a:r>
        </a:p>
      </dgm:t>
    </dgm:pt>
    <dgm:pt modelId="{D39424D4-BA83-4058-A509-CE4B1BEAD1A8}" type="parTrans" cxnId="{FB0E018F-D2F7-412E-8C7A-D6FFF50BE489}">
      <dgm:prSet/>
      <dgm:spPr/>
      <dgm:t>
        <a:bodyPr/>
        <a:lstStyle/>
        <a:p>
          <a:endParaRPr lang="en-US"/>
        </a:p>
      </dgm:t>
    </dgm:pt>
    <dgm:pt modelId="{8AF6138C-48A0-4E52-8DA0-4548067B7853}" type="sibTrans" cxnId="{FB0E018F-D2F7-412E-8C7A-D6FFF50BE489}">
      <dgm:prSet/>
      <dgm:spPr/>
      <dgm:t>
        <a:bodyPr/>
        <a:lstStyle/>
        <a:p>
          <a:endParaRPr lang="en-US"/>
        </a:p>
      </dgm:t>
    </dgm:pt>
    <dgm:pt modelId="{2EF01C3C-F36A-4461-876D-D6CE556906EA}">
      <dgm:prSet/>
      <dgm:spPr>
        <a:solidFill>
          <a:srgbClr val="0070C0"/>
        </a:solidFill>
      </dgm:spPr>
      <dgm:t>
        <a:bodyPr/>
        <a:lstStyle/>
        <a:p>
          <a:r>
            <a:rPr lang="en-US" dirty="0"/>
            <a:t>Our confidence to step in when others are bailing is rooted in deep research and the premise that the more price becomes dislocated the more risk that has COME OUT.  </a:t>
          </a:r>
        </a:p>
      </dgm:t>
    </dgm:pt>
    <dgm:pt modelId="{0BB93D28-4665-49A0-8217-A8CE3FFBE385}" type="parTrans" cxnId="{3A8EB259-6488-4FC4-8661-B126006BB045}">
      <dgm:prSet/>
      <dgm:spPr/>
      <dgm:t>
        <a:bodyPr/>
        <a:lstStyle/>
        <a:p>
          <a:endParaRPr lang="en-US"/>
        </a:p>
      </dgm:t>
    </dgm:pt>
    <dgm:pt modelId="{D55B47DD-36BB-4814-83E1-4C3549FA3272}" type="sibTrans" cxnId="{3A8EB259-6488-4FC4-8661-B126006BB045}">
      <dgm:prSet/>
      <dgm:spPr/>
      <dgm:t>
        <a:bodyPr/>
        <a:lstStyle/>
        <a:p>
          <a:endParaRPr lang="en-US"/>
        </a:p>
      </dgm:t>
    </dgm:pt>
    <dgm:pt modelId="{ED87CAB4-AB6D-4908-B84D-543171E29695}">
      <dgm:prSet/>
      <dgm:spPr>
        <a:solidFill>
          <a:srgbClr val="0070C0"/>
        </a:solidFill>
      </dgm:spPr>
      <dgm:t>
        <a:bodyPr/>
        <a:lstStyle/>
        <a:p>
          <a:r>
            <a:rPr lang="en-US" dirty="0"/>
            <a:t>Most market participants see increased volatility as increased RISK.  We view it as increased OPPORTUNITY.</a:t>
          </a:r>
        </a:p>
      </dgm:t>
    </dgm:pt>
    <dgm:pt modelId="{E1D9D464-E7C3-4DFA-AF3F-661725C3264A}" type="parTrans" cxnId="{194748F1-BA19-4B98-937A-D007AF043C8D}">
      <dgm:prSet/>
      <dgm:spPr/>
      <dgm:t>
        <a:bodyPr/>
        <a:lstStyle/>
        <a:p>
          <a:endParaRPr lang="en-US"/>
        </a:p>
      </dgm:t>
    </dgm:pt>
    <dgm:pt modelId="{0DB6285B-2E06-4688-B4EC-39A10A4C1C4B}" type="sibTrans" cxnId="{194748F1-BA19-4B98-937A-D007AF043C8D}">
      <dgm:prSet/>
      <dgm:spPr/>
      <dgm:t>
        <a:bodyPr/>
        <a:lstStyle/>
        <a:p>
          <a:endParaRPr lang="en-US"/>
        </a:p>
      </dgm:t>
    </dgm:pt>
    <dgm:pt modelId="{26EC64CF-D508-5140-826B-F827D611BE4C}" type="pres">
      <dgm:prSet presAssocID="{1EF2FC42-4ABF-4962-A113-EC67F643222C}" presName="Name0" presStyleCnt="0">
        <dgm:presLayoutVars>
          <dgm:dir/>
          <dgm:animLvl val="lvl"/>
          <dgm:resizeHandles val="exact"/>
        </dgm:presLayoutVars>
      </dgm:prSet>
      <dgm:spPr/>
    </dgm:pt>
    <dgm:pt modelId="{8AF64335-86D4-2343-AE0D-F389A7F3A4B2}" type="pres">
      <dgm:prSet presAssocID="{ED87CAB4-AB6D-4908-B84D-543171E29695}" presName="boxAndChildren" presStyleCnt="0"/>
      <dgm:spPr/>
    </dgm:pt>
    <dgm:pt modelId="{94AFBC02-0D60-2944-A221-7173D861853D}" type="pres">
      <dgm:prSet presAssocID="{ED87CAB4-AB6D-4908-B84D-543171E29695}" presName="parentTextBox" presStyleLbl="node1" presStyleIdx="0" presStyleCnt="3"/>
      <dgm:spPr/>
    </dgm:pt>
    <dgm:pt modelId="{F1F5A5B7-3E59-5F4D-B819-5D0F66F98CAA}" type="pres">
      <dgm:prSet presAssocID="{D55B47DD-36BB-4814-83E1-4C3549FA3272}" presName="sp" presStyleCnt="0"/>
      <dgm:spPr/>
    </dgm:pt>
    <dgm:pt modelId="{67F43AEF-6FCE-894B-B2FA-C810B0E78C51}" type="pres">
      <dgm:prSet presAssocID="{2EF01C3C-F36A-4461-876D-D6CE556906EA}" presName="arrowAndChildren" presStyleCnt="0"/>
      <dgm:spPr/>
    </dgm:pt>
    <dgm:pt modelId="{9C45283D-2D44-B044-9F58-984951F8FEF7}" type="pres">
      <dgm:prSet presAssocID="{2EF01C3C-F36A-4461-876D-D6CE556906EA}" presName="parentTextArrow" presStyleLbl="node1" presStyleIdx="1" presStyleCnt="3"/>
      <dgm:spPr/>
    </dgm:pt>
    <dgm:pt modelId="{86657D82-4377-7B47-BD58-555F2F075917}" type="pres">
      <dgm:prSet presAssocID="{8AF6138C-48A0-4E52-8DA0-4548067B7853}" presName="sp" presStyleCnt="0"/>
      <dgm:spPr/>
    </dgm:pt>
    <dgm:pt modelId="{E46A8964-E9A2-244A-8C59-C55F922C3C46}" type="pres">
      <dgm:prSet presAssocID="{348767F0-D5D3-46E4-80B2-22CA4E5334B7}" presName="arrowAndChildren" presStyleCnt="0"/>
      <dgm:spPr/>
    </dgm:pt>
    <dgm:pt modelId="{C0DCE5A1-C013-3540-A801-F657BD0A8DB9}" type="pres">
      <dgm:prSet presAssocID="{348767F0-D5D3-46E4-80B2-22CA4E5334B7}" presName="parentTextArrow" presStyleLbl="node1" presStyleIdx="2" presStyleCnt="3"/>
      <dgm:spPr/>
    </dgm:pt>
  </dgm:ptLst>
  <dgm:cxnLst>
    <dgm:cxn modelId="{3A8EB259-6488-4FC4-8661-B126006BB045}" srcId="{1EF2FC42-4ABF-4962-A113-EC67F643222C}" destId="{2EF01C3C-F36A-4461-876D-D6CE556906EA}" srcOrd="1" destOrd="0" parTransId="{0BB93D28-4665-49A0-8217-A8CE3FFBE385}" sibTransId="{D55B47DD-36BB-4814-83E1-4C3549FA3272}"/>
    <dgm:cxn modelId="{FB0E018F-D2F7-412E-8C7A-D6FFF50BE489}" srcId="{1EF2FC42-4ABF-4962-A113-EC67F643222C}" destId="{348767F0-D5D3-46E4-80B2-22CA4E5334B7}" srcOrd="0" destOrd="0" parTransId="{D39424D4-BA83-4058-A509-CE4B1BEAD1A8}" sibTransId="{8AF6138C-48A0-4E52-8DA0-4548067B7853}"/>
    <dgm:cxn modelId="{09B40DD9-31FB-E547-BD1A-AAD459356463}" type="presOf" srcId="{1EF2FC42-4ABF-4962-A113-EC67F643222C}" destId="{26EC64CF-D508-5140-826B-F827D611BE4C}" srcOrd="0" destOrd="0" presId="urn:microsoft.com/office/officeart/2005/8/layout/process4"/>
    <dgm:cxn modelId="{1E0F5FE3-602B-854A-9C8E-E3252FBF33BF}" type="presOf" srcId="{2EF01C3C-F36A-4461-876D-D6CE556906EA}" destId="{9C45283D-2D44-B044-9F58-984951F8FEF7}" srcOrd="0" destOrd="0" presId="urn:microsoft.com/office/officeart/2005/8/layout/process4"/>
    <dgm:cxn modelId="{A9416FEA-61D9-E043-9D8B-92793BF5BB32}" type="presOf" srcId="{348767F0-D5D3-46E4-80B2-22CA4E5334B7}" destId="{C0DCE5A1-C013-3540-A801-F657BD0A8DB9}" srcOrd="0" destOrd="0" presId="urn:microsoft.com/office/officeart/2005/8/layout/process4"/>
    <dgm:cxn modelId="{194748F1-BA19-4B98-937A-D007AF043C8D}" srcId="{1EF2FC42-4ABF-4962-A113-EC67F643222C}" destId="{ED87CAB4-AB6D-4908-B84D-543171E29695}" srcOrd="2" destOrd="0" parTransId="{E1D9D464-E7C3-4DFA-AF3F-661725C3264A}" sibTransId="{0DB6285B-2E06-4688-B4EC-39A10A4C1C4B}"/>
    <dgm:cxn modelId="{CCA617F5-6D66-6C47-A748-0675D14CDBC5}" type="presOf" srcId="{ED87CAB4-AB6D-4908-B84D-543171E29695}" destId="{94AFBC02-0D60-2944-A221-7173D861853D}" srcOrd="0" destOrd="0" presId="urn:microsoft.com/office/officeart/2005/8/layout/process4"/>
    <dgm:cxn modelId="{DAB59D0D-AD82-5047-B4A5-6CFB9218C047}" type="presParOf" srcId="{26EC64CF-D508-5140-826B-F827D611BE4C}" destId="{8AF64335-86D4-2343-AE0D-F389A7F3A4B2}" srcOrd="0" destOrd="0" presId="urn:microsoft.com/office/officeart/2005/8/layout/process4"/>
    <dgm:cxn modelId="{F644C66D-58E7-5D4A-B545-76951008C254}" type="presParOf" srcId="{8AF64335-86D4-2343-AE0D-F389A7F3A4B2}" destId="{94AFBC02-0D60-2944-A221-7173D861853D}" srcOrd="0" destOrd="0" presId="urn:microsoft.com/office/officeart/2005/8/layout/process4"/>
    <dgm:cxn modelId="{C9BE44C4-A55C-C44B-9839-5FE4C29456F4}" type="presParOf" srcId="{26EC64CF-D508-5140-826B-F827D611BE4C}" destId="{F1F5A5B7-3E59-5F4D-B819-5D0F66F98CAA}" srcOrd="1" destOrd="0" presId="urn:microsoft.com/office/officeart/2005/8/layout/process4"/>
    <dgm:cxn modelId="{960F023B-3567-FA48-A7B6-A81F1E7EBE0C}" type="presParOf" srcId="{26EC64CF-D508-5140-826B-F827D611BE4C}" destId="{67F43AEF-6FCE-894B-B2FA-C810B0E78C51}" srcOrd="2" destOrd="0" presId="urn:microsoft.com/office/officeart/2005/8/layout/process4"/>
    <dgm:cxn modelId="{50B141A3-0020-CA45-8A53-B522241774B9}" type="presParOf" srcId="{67F43AEF-6FCE-894B-B2FA-C810B0E78C51}" destId="{9C45283D-2D44-B044-9F58-984951F8FEF7}" srcOrd="0" destOrd="0" presId="urn:microsoft.com/office/officeart/2005/8/layout/process4"/>
    <dgm:cxn modelId="{931CDC26-68B3-4C49-99B9-1BACFB7FA8EA}" type="presParOf" srcId="{26EC64CF-D508-5140-826B-F827D611BE4C}" destId="{86657D82-4377-7B47-BD58-555F2F075917}" srcOrd="3" destOrd="0" presId="urn:microsoft.com/office/officeart/2005/8/layout/process4"/>
    <dgm:cxn modelId="{033E4CAD-5511-A242-BB89-BEFD3BC00DEE}" type="presParOf" srcId="{26EC64CF-D508-5140-826B-F827D611BE4C}" destId="{E46A8964-E9A2-244A-8C59-C55F922C3C46}" srcOrd="4" destOrd="0" presId="urn:microsoft.com/office/officeart/2005/8/layout/process4"/>
    <dgm:cxn modelId="{CFDF56C3-84A1-6249-B757-1F3989D71CA9}" type="presParOf" srcId="{E46A8964-E9A2-244A-8C59-C55F922C3C46}" destId="{C0DCE5A1-C013-3540-A801-F657BD0A8DB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AFBC02-0D60-2944-A221-7173D861853D}">
      <dsp:nvSpPr>
        <dsp:cNvPr id="0" name=""/>
        <dsp:cNvSpPr/>
      </dsp:nvSpPr>
      <dsp:spPr>
        <a:xfrm>
          <a:off x="0" y="2541233"/>
          <a:ext cx="5914495" cy="834089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Most market participants see increased volatility as increased RISK.  We view it as increased OPPORTUNITY.</a:t>
          </a:r>
        </a:p>
      </dsp:txBody>
      <dsp:txXfrm>
        <a:off x="0" y="2541233"/>
        <a:ext cx="5914495" cy="834089"/>
      </dsp:txXfrm>
    </dsp:sp>
    <dsp:sp modelId="{9C45283D-2D44-B044-9F58-984951F8FEF7}">
      <dsp:nvSpPr>
        <dsp:cNvPr id="0" name=""/>
        <dsp:cNvSpPr/>
      </dsp:nvSpPr>
      <dsp:spPr>
        <a:xfrm rot="10800000">
          <a:off x="0" y="1270915"/>
          <a:ext cx="5914495" cy="1282829"/>
        </a:xfrm>
        <a:prstGeom prst="upArrowCallou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Our confidence to step in when others are bailing is rooted in deep research and the premise that the more price becomes dislocated the more risk that has COME OUT.  </a:t>
          </a:r>
        </a:p>
      </dsp:txBody>
      <dsp:txXfrm rot="10800000">
        <a:off x="0" y="1270915"/>
        <a:ext cx="5914495" cy="833544"/>
      </dsp:txXfrm>
    </dsp:sp>
    <dsp:sp modelId="{C0DCE5A1-C013-3540-A801-F657BD0A8DB9}">
      <dsp:nvSpPr>
        <dsp:cNvPr id="0" name=""/>
        <dsp:cNvSpPr/>
      </dsp:nvSpPr>
      <dsp:spPr>
        <a:xfrm rot="10800000">
          <a:off x="0" y="596"/>
          <a:ext cx="5914495" cy="1282829"/>
        </a:xfrm>
        <a:prstGeom prst="upArrowCallou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We make our money buying on weakness and selling on strength.</a:t>
          </a:r>
        </a:p>
      </dsp:txBody>
      <dsp:txXfrm rot="10800000">
        <a:off x="0" y="596"/>
        <a:ext cx="5914495" cy="833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F53B9-18B9-BDD4-8FDE-6C31971FF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0BE6AF-4C0B-B6BC-F024-3B13ADFD32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6CC7B-6784-2FC9-FB8E-C2DC12904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6B1D-F366-7C4E-B88B-66EB97921D6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434D6-8B4A-EE0D-7493-C00131FFD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39144-A485-F3C9-F4FA-00410FAFA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7488-03CF-D44E-A2BB-C95B0BDB0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36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C0F6E-5682-A3F0-AC6F-7E9E091CF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B6E4D0-AC71-47F3-44A1-493A7BDEE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A9D4F-4037-03E4-9EC1-79CCE70E2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6B1D-F366-7C4E-B88B-66EB97921D6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9C3CF-AD9F-308F-17F3-733D3A902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B7D56-426A-0048-16C2-48A942524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7488-03CF-D44E-A2BB-C95B0BDB0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52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9B7BCA-C2ED-88B7-9630-B4658A95EC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1B7550-04D5-E50C-60C6-D76C924AB6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4865E-1AFA-57CD-A8EA-33F9CD4A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6B1D-F366-7C4E-B88B-66EB97921D6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44702-F99C-24A0-E8D8-A617AEFB5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FF63B-F0EF-96EB-E4D5-7BD87728C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7488-03CF-D44E-A2BB-C95B0BDB0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9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48FC5-1B8E-A64B-C5D0-520F80440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F485B-8AD4-9D55-F63C-E65AB0A48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E5C9F-1F92-1E56-086A-CB9576917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6B1D-F366-7C4E-B88B-66EB97921D6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005C6-A3BB-354D-58D4-3CB33C444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686A2-D8E0-6B34-34AD-31F7A2D90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7488-03CF-D44E-A2BB-C95B0BDB0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04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59338-0D3E-578F-977D-0EC1C53BE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73798-7113-12C4-3E62-7D689B7D3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B8112-5230-02E8-D72E-7CFBA56EF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6B1D-F366-7C4E-B88B-66EB97921D6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46B25-B30B-7332-C523-C1425C38E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41C93-FA94-9897-34FB-9AA4540D3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7488-03CF-D44E-A2BB-C95B0BDB0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70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CDB03-8515-29BC-A23C-24817994C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4297D-1D2F-F266-722C-B9EF178CC9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64A813-F70B-E1B7-38B3-03D9912EB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77AAD4-B8CF-7BBA-8FE1-A17888048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6B1D-F366-7C4E-B88B-66EB97921D6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602E19-3905-8D85-8709-8019100E7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E97654-16CC-E228-9F53-48E8113F3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7488-03CF-D44E-A2BB-C95B0BDB0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76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0E0EB-4AD9-C16F-E578-648D77048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29D32-2CA6-DA50-9531-7000175AC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ECBF9A-FCB6-6F1C-F55B-CEEB0B0E6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DA0478-0620-1178-56EA-1C1AE861C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5646C4-1E60-7A8B-70F0-2AE32A957E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A0E7FC-5BC3-7AC4-1E50-632F46106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6B1D-F366-7C4E-B88B-66EB97921D6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EA0696-6E59-2F29-00D9-76D56E7A6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EBC145-B8D8-C69E-8615-8E77C1C6E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7488-03CF-D44E-A2BB-C95B0BDB0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56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4B7E0-F83A-440F-787F-A6A3ACFDA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A77BC5-5485-4DFC-1FD0-F6DF27888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6B1D-F366-7C4E-B88B-66EB97921D6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6886FC-0232-0299-C3F2-A26377A2C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4943CE-9D5A-D8E3-0E9D-6CE96E796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7488-03CF-D44E-A2BB-C95B0BDB0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32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5E36C9-3537-9FD5-C0B9-CD8389C9D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6B1D-F366-7C4E-B88B-66EB97921D6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9A929E-C490-7325-F41E-586E857FE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DAFF40-AEEE-B490-9692-13548A6A8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7488-03CF-D44E-A2BB-C95B0BDB0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9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D9DD2-B7A3-78AF-32E4-83D90A6F4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75B6C-FBA5-91AD-3F87-BD7FEF283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EFB3B5-EDCE-E038-2F91-99009FDEE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12B859-8B21-9F88-F65A-E92FDB522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6B1D-F366-7C4E-B88B-66EB97921D6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46022D-F45F-142F-1B3B-2F43F1FCB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355DDB-A4C8-BAF9-E603-732E43905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7488-03CF-D44E-A2BB-C95B0BDB0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56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AF628-5762-56D4-FB29-7821C2F37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F9C4D5-607C-C91B-1124-C6B35B8B02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035583-97A0-9716-BCE5-12E921928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C0AD0-80C7-5D0C-5F67-9012609ED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6B1D-F366-7C4E-B88B-66EB97921D6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6F3D0-1236-FA24-99FB-78377C586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6A7FE-9AFE-CBFE-CACE-A609D7DD6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7488-03CF-D44E-A2BB-C95B0BDB0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55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E7A864-FF67-3DA1-8229-6E42B7A60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5F7876-EA6D-E4CA-EF40-64F799807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C3FEF-406B-F225-9BAC-64333E0BFF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86B1D-F366-7C4E-B88B-66EB97921D6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DE613-9D73-2EC8-CB85-80E95BA744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1A878-495A-DCF9-7B6C-A9F4B9862A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37488-03CF-D44E-A2BB-C95B0BDB0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5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32BC0D7-DB84-E346-9670-EE98B41503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425"/>
          <a:stretch/>
        </p:blipFill>
        <p:spPr>
          <a:xfrm>
            <a:off x="2" y="10"/>
            <a:ext cx="5539560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BA472D0-5A1D-9C4D-BFF7-60BDD0B053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982" y="5917237"/>
            <a:ext cx="6370630" cy="1329060"/>
          </a:xfrm>
        </p:spPr>
        <p:txBody>
          <a:bodyPr anchor="t"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Chairman and Managing Member of Great Hill Capital LLC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4DBDF9-9779-5E48-9A3F-E624EC785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9562" y="2592871"/>
            <a:ext cx="6294475" cy="1672258"/>
          </a:xfrm>
        </p:spPr>
        <p:txBody>
          <a:bodyPr anchor="b"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Why Emerging Markets Will Outperform Developed Markets Over the Next 12-36 months</a:t>
            </a:r>
            <a:br>
              <a:rPr lang="en-US" sz="4800" b="1" dirty="0">
                <a:solidFill>
                  <a:schemeClr val="bg1"/>
                </a:solidFill>
              </a:rPr>
            </a:b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Thomas J. Hayes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35E4D3-54F3-CB59-8297-42AAAD1C2C5D}"/>
              </a:ext>
            </a:extLst>
          </p:cNvPr>
          <p:cNvSpPr txBox="1"/>
          <p:nvPr/>
        </p:nvSpPr>
        <p:spPr>
          <a:xfrm>
            <a:off x="4226441" y="6353610"/>
            <a:ext cx="92396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Contact: </a:t>
            </a:r>
            <a:r>
              <a:rPr lang="en-US" sz="2000" dirty="0">
                <a:solidFill>
                  <a:schemeClr val="bg1"/>
                </a:solidFill>
              </a:rPr>
              <a:t>212-951-1478, </a:t>
            </a:r>
            <a:r>
              <a:rPr lang="en-US" sz="2000" dirty="0" err="1">
                <a:solidFill>
                  <a:schemeClr val="bg1"/>
                </a:solidFill>
              </a:rPr>
              <a:t>tjh@greathillcapital.com</a:t>
            </a:r>
            <a:r>
              <a:rPr lang="en-US" sz="2000" dirty="0">
                <a:solidFill>
                  <a:schemeClr val="bg1"/>
                </a:solidFill>
              </a:rPr>
              <a:t>, </a:t>
            </a:r>
            <a:r>
              <a:rPr lang="en-US" sz="2000" dirty="0" err="1">
                <a:solidFill>
                  <a:schemeClr val="bg1"/>
                </a:solidFill>
              </a:rPr>
              <a:t>HedgeFundTips.com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62034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9F006-53E1-02DC-5996-D0FD58FB9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 Is Biggest Weight in Emerging Markets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AB98CE-B1AD-0C94-F2AD-A4D1F1466A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2372" y="1825625"/>
            <a:ext cx="6067256" cy="4351338"/>
          </a:xfrm>
        </p:spPr>
      </p:pic>
    </p:spTree>
    <p:extLst>
      <p:ext uri="{BB962C8B-B14F-4D97-AF65-F5344CB8AC3E}">
        <p14:creationId xmlns:p14="http://schemas.microsoft.com/office/powerpoint/2010/main" val="503938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5B843-DCC3-7DCB-3C4B-9E4E1F55C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~40% China	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149C55-DF89-0791-AD58-F62A7641AC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1375" y="2663031"/>
            <a:ext cx="5429250" cy="2676525"/>
          </a:xfrm>
        </p:spPr>
      </p:pic>
    </p:spTree>
    <p:extLst>
      <p:ext uri="{BB962C8B-B14F-4D97-AF65-F5344CB8AC3E}">
        <p14:creationId xmlns:p14="http://schemas.microsoft.com/office/powerpoint/2010/main" val="1763150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A62FC02-6939-562E-9D3D-19241ED5A73F}"/>
              </a:ext>
            </a:extLst>
          </p:cNvPr>
          <p:cNvSpPr/>
          <p:nvPr/>
        </p:nvSpPr>
        <p:spPr>
          <a:xfrm>
            <a:off x="259962" y="304430"/>
            <a:ext cx="4269176" cy="51383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China Population base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40477A-6EE8-BCC2-8398-092CB2C04DFD}"/>
              </a:ext>
            </a:extLst>
          </p:cNvPr>
          <p:cNvSpPr/>
          <p:nvPr/>
        </p:nvSpPr>
        <p:spPr>
          <a:xfrm>
            <a:off x="263285" y="818264"/>
            <a:ext cx="7307096" cy="7533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Young and Growing Population.  4 years of Runway until Demographic CLIFF like Japan in 1989.</a:t>
            </a:r>
          </a:p>
          <a:p>
            <a:pPr lvl="1"/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850BC3-3DD4-EF79-A2B2-D5A2BE182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037" y="1677879"/>
            <a:ext cx="9305925" cy="478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2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70E9C-C1B1-AC52-F3B5-6E9FE523E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1640E-37AA-0254-0253-C52387531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AB0236-3D7C-63A4-9E0A-6656F5F1C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48" y="0"/>
            <a:ext cx="11638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04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4E33D-2758-7622-1EE6-E132EB6DC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52BF4-B467-6CC1-CC4A-9CFBA0D7E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B77229-7724-CAA9-F63F-4B905F026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65" y="0"/>
            <a:ext cx="116232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70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87B27-BDA0-5611-90F7-7B2E4E83A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035" y="131762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FFC08F9-9E66-B6E7-8F4F-0A6ADBC79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CD21EF-E2C3-7D6E-BE03-4305FEF27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003"/>
            <a:ext cx="12192000" cy="674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878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7A01B-21A0-6849-B42D-12DC575AA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690" y="782060"/>
            <a:ext cx="5914496" cy="1325563"/>
          </a:xfrm>
        </p:spPr>
        <p:txBody>
          <a:bodyPr>
            <a:normAutofit/>
          </a:bodyPr>
          <a:lstStyle/>
          <a:p>
            <a:r>
              <a:rPr lang="en-US" dirty="0"/>
              <a:t>Our Strategy (simplified)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0D60ECE-8986-45DC-B7FE-EC7699B4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6964194-5878-40D2-8EC0-DDC58387F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BFB39488-B5B1-411B-810D-C549FD46E14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662665" y="2296775"/>
          <a:ext cx="5914495" cy="3375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1252C95C-73C4-6749-8521-3A0931549859}"/>
              </a:ext>
            </a:extLst>
          </p:cNvPr>
          <p:cNvSpPr/>
          <p:nvPr/>
        </p:nvSpPr>
        <p:spPr>
          <a:xfrm>
            <a:off x="862993" y="197285"/>
            <a:ext cx="23910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 are we?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8A680D-6031-FF45-9E31-C2AE696410C8}"/>
              </a:ext>
            </a:extLst>
          </p:cNvPr>
          <p:cNvSpPr/>
          <p:nvPr/>
        </p:nvSpPr>
        <p:spPr>
          <a:xfrm>
            <a:off x="0" y="1180865"/>
            <a:ext cx="495075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Great Hill Capital, LLC runs a long/short equity strategy in SMA format for Accredited Investors and Qualified Institutions.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We’ve developed a reputation over time for benefitting from sector, stock and general market dislocations in periods of distress.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HedgeFundTips.com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where we post our weekly market outlook and research notes.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“Hedge Fund Tips with Tom Hayes” podcast is ranked #1 in the Hedge Fund Category via </a:t>
            </a:r>
            <a:r>
              <a:rPr kumimoji="0" lang="en-CA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feedspot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1233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55B43B94-A049-BCF3-D37B-BB40427E9F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1.5 Decades in Hedge Funds – Long/Short Equity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Great Hill Capital, LLC – Chairman &amp; Managing Member</a:t>
            </a:r>
          </a:p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Cornwall Capital, LP – “The Big Short” </a:t>
            </a:r>
          </a:p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COO – Chief Operating Officer – Public Company</a:t>
            </a:r>
          </a:p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Purchased Asset Manager $1,600,000,000 AUM</a:t>
            </a:r>
          </a:p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Columbia University</a:t>
            </a:r>
          </a:p>
          <a:p>
            <a:pPr eaLnBrk="1" hangingPunct="1"/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buFontTx/>
              <a:buNone/>
            </a:pPr>
            <a:endParaRPr lang="en-US" altLang="en-US" dirty="0">
              <a:latin typeface="Bahnschrift SemiBold SemiConden" pitchFamily="34" charset="0"/>
            </a:endParaRPr>
          </a:p>
          <a:p>
            <a:pPr algn="ctr" eaLnBrk="1" hangingPunct="1">
              <a:buFontTx/>
              <a:buNone/>
            </a:pPr>
            <a:endParaRPr lang="en-US" altLang="en-US" dirty="0">
              <a:latin typeface="Bahnschrift SemiBold SemiConden" pitchFamily="34" charset="0"/>
            </a:endParaRPr>
          </a:p>
        </p:txBody>
      </p:sp>
      <p:pic>
        <p:nvPicPr>
          <p:cNvPr id="8196" name="Picture 5">
            <a:extLst>
              <a:ext uri="{FF2B5EF4-FFF2-40B4-BE49-F238E27FC236}">
                <a16:creationId xmlns:a16="http://schemas.microsoft.com/office/drawing/2014/main" id="{950EB8B7-DF23-AD61-CC46-809245BB4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333" y="4595669"/>
            <a:ext cx="3820670" cy="206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91DD4F8-4B9A-ED51-850A-B63A557867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8749"/>
          <a:stretch/>
        </p:blipFill>
        <p:spPr>
          <a:xfrm>
            <a:off x="0" y="0"/>
            <a:ext cx="12192000" cy="1457325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394437EE-2A53-6503-2DB2-2F94F235C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129" y="2308225"/>
            <a:ext cx="5338763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F00B622B-5843-407F-42BF-375BD722CB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Bedford Oak Advisors, LLC</a:t>
            </a:r>
          </a:p>
          <a:p>
            <a:pPr algn="ctr" eaLnBrk="1" hangingPunct="1">
              <a:buFontTx/>
              <a:buNone/>
            </a:pPr>
            <a:endParaRPr lang="en-US" altLang="en-US" dirty="0">
              <a:latin typeface="Bahnschrift SemiBold SemiConden" pitchFamily="34" charset="0"/>
            </a:endParaRPr>
          </a:p>
        </p:txBody>
      </p:sp>
      <p:pic>
        <p:nvPicPr>
          <p:cNvPr id="9220" name="Picture 5">
            <a:extLst>
              <a:ext uri="{FF2B5EF4-FFF2-40B4-BE49-F238E27FC236}">
                <a16:creationId xmlns:a16="http://schemas.microsoft.com/office/drawing/2014/main" id="{591B80E0-DBC9-FC26-DAE5-E49B4E946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62200"/>
            <a:ext cx="23764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>
            <a:extLst>
              <a:ext uri="{FF2B5EF4-FFF2-40B4-BE49-F238E27FC236}">
                <a16:creationId xmlns:a16="http://schemas.microsoft.com/office/drawing/2014/main" id="{55776920-81A2-A3DC-536D-162A87FF2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62200"/>
            <a:ext cx="22939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9">
            <a:extLst>
              <a:ext uri="{FF2B5EF4-FFF2-40B4-BE49-F238E27FC236}">
                <a16:creationId xmlns:a16="http://schemas.microsoft.com/office/drawing/2014/main" id="{4DDEB108-201E-BA1B-6E91-E198A5FB2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557" y="2163762"/>
            <a:ext cx="25685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>
            <a:extLst>
              <a:ext uri="{FF2B5EF4-FFF2-40B4-BE49-F238E27FC236}">
                <a16:creationId xmlns:a16="http://schemas.microsoft.com/office/drawing/2014/main" id="{B7EAD777-7AA5-084F-0365-534AADDE9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794" y="4158696"/>
            <a:ext cx="166370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Image result for sam zell">
            <a:extLst>
              <a:ext uri="{FF2B5EF4-FFF2-40B4-BE49-F238E27FC236}">
                <a16:creationId xmlns:a16="http://schemas.microsoft.com/office/drawing/2014/main" id="{3A96F079-1D4C-5DE3-42A1-789AA6794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354512"/>
            <a:ext cx="2895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>
            <a:extLst>
              <a:ext uri="{FF2B5EF4-FFF2-40B4-BE49-F238E27FC236}">
                <a16:creationId xmlns:a16="http://schemas.microsoft.com/office/drawing/2014/main" id="{9C61845F-881B-1504-1235-897345A95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01" y="4095215"/>
            <a:ext cx="1663700" cy="232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10C1156-8586-0039-B30B-37A8D4BFFDA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78749"/>
          <a:stretch/>
        </p:blipFill>
        <p:spPr>
          <a:xfrm>
            <a:off x="0" y="0"/>
            <a:ext cx="12192000" cy="14573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277CE-3753-8924-7FF7-B4F5CF505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113" y="365125"/>
            <a:ext cx="10563687" cy="2159588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2002-2007 redux?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890C1CB-9276-55D1-32D0-37B49E9178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5653" y="2524713"/>
            <a:ext cx="6220693" cy="2953162"/>
          </a:xfrm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E393D84-81DD-FCE9-8996-FFBE4C6303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8749"/>
          <a:stretch/>
        </p:blipFill>
        <p:spPr>
          <a:xfrm>
            <a:off x="0" y="0"/>
            <a:ext cx="1219200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67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9D520-2E0B-8C5C-C822-B5EA61F4F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3A4CA-91D4-56FD-CE9C-16F964F30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Relationship to USD:</a:t>
            </a:r>
          </a:p>
          <a:p>
            <a:endParaRPr lang="en-US" dirty="0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523C286-A640-068E-8E56-EFBD30B878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8749"/>
          <a:stretch/>
        </p:blipFill>
        <p:spPr>
          <a:xfrm>
            <a:off x="0" y="0"/>
            <a:ext cx="12192000" cy="14573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25B5BE-0CE2-4D53-2093-9A7CA3A2B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378" y="1457325"/>
            <a:ext cx="6401693" cy="516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51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3F8EE-7104-BEA2-390F-984F5E2EF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F2730-ACB2-B591-6F7E-C03B3F21F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COT Positioning/USD impact 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FE311C9-E4B4-6904-F3DE-A1989AF141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8749"/>
          <a:stretch/>
        </p:blipFill>
        <p:spPr>
          <a:xfrm>
            <a:off x="0" y="0"/>
            <a:ext cx="12192000" cy="14573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DA3F75-2D8E-B6E4-2CF0-F60133554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78" y="2343704"/>
            <a:ext cx="11712644" cy="451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48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F97847-F093-1AA3-184F-704EC0D97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250" y="818264"/>
            <a:ext cx="6413500" cy="5486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91C665-D621-4671-51AD-04B5882B980A}"/>
              </a:ext>
            </a:extLst>
          </p:cNvPr>
          <p:cNvSpPr/>
          <p:nvPr/>
        </p:nvSpPr>
        <p:spPr>
          <a:xfrm>
            <a:off x="188941" y="296419"/>
            <a:ext cx="4269176" cy="51383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Demographics Drive Destiny</a:t>
            </a:r>
          </a:p>
        </p:txBody>
      </p:sp>
    </p:spTree>
    <p:extLst>
      <p:ext uri="{BB962C8B-B14F-4D97-AF65-F5344CB8AC3E}">
        <p14:creationId xmlns:p14="http://schemas.microsoft.com/office/powerpoint/2010/main" val="3746381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37BFC6B9-B8C6-AD90-A920-C2780EAC60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6226F7-1B51-80E4-4B5A-0A32EBD70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3303"/>
            <a:ext cx="5943600" cy="33548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E6A2BE-712A-E692-4A76-C1C0F8F82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397" y="2463303"/>
            <a:ext cx="5943601" cy="343614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F501BA3-2E93-12A4-A708-FE1F71BA9CE2}"/>
              </a:ext>
            </a:extLst>
          </p:cNvPr>
          <p:cNvSpPr/>
          <p:nvPr/>
        </p:nvSpPr>
        <p:spPr>
          <a:xfrm>
            <a:off x="259962" y="304430"/>
            <a:ext cx="4269176" cy="51383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More Room to Run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3CCBA8-320F-DCD1-61BC-67BF85914CD4}"/>
              </a:ext>
            </a:extLst>
          </p:cNvPr>
          <p:cNvSpPr/>
          <p:nvPr/>
        </p:nvSpPr>
        <p:spPr>
          <a:xfrm>
            <a:off x="263285" y="818264"/>
            <a:ext cx="5680315" cy="10424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We are halfway through the secular bull run (h/t RBC)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Age demographics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Millennial housing and family 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587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1702</TotalTime>
  <Words>312</Words>
  <Application>Microsoft Office PowerPoint</Application>
  <PresentationFormat>Widescreen</PresentationFormat>
  <Paragraphs>36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Bahnschrift SemiBold SemiConden</vt:lpstr>
      <vt:lpstr>Calibri</vt:lpstr>
      <vt:lpstr>Calibri Light</vt:lpstr>
      <vt:lpstr>Office Theme</vt:lpstr>
      <vt:lpstr>Why Emerging Markets Will Outperform Developed Markets Over the Next 12-36 months  Thomas J. Hayes</vt:lpstr>
      <vt:lpstr>Our Strategy (simplified)</vt:lpstr>
      <vt:lpstr>PowerPoint Presentation</vt:lpstr>
      <vt:lpstr>PowerPoint Presentation</vt:lpstr>
      <vt:lpstr>  2002-2007 redux?</vt:lpstr>
      <vt:lpstr>PowerPoint Presentation</vt:lpstr>
      <vt:lpstr>PowerPoint Presentation</vt:lpstr>
      <vt:lpstr>PowerPoint Presentation</vt:lpstr>
      <vt:lpstr>PowerPoint Presentation</vt:lpstr>
      <vt:lpstr>China Is Biggest Weight in Emerging Markets</vt:lpstr>
      <vt:lpstr>~40% China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 in Indonesia Thomas J. Hayes</dc:title>
  <dc:creator>Carter Barry Benson</dc:creator>
  <cp:lastModifiedBy>Thomas Hayes</cp:lastModifiedBy>
  <cp:revision>7</cp:revision>
  <dcterms:created xsi:type="dcterms:W3CDTF">2022-08-08T16:59:15Z</dcterms:created>
  <dcterms:modified xsi:type="dcterms:W3CDTF">2023-08-01T01:25:04Z</dcterms:modified>
</cp:coreProperties>
</file>