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8" r:id="rId4"/>
    <p:sldId id="270" r:id="rId5"/>
    <p:sldId id="290" r:id="rId6"/>
    <p:sldId id="289" r:id="rId7"/>
    <p:sldId id="286" r:id="rId8"/>
    <p:sldId id="287" r:id="rId9"/>
    <p:sldId id="288" r:id="rId10"/>
    <p:sldId id="259" r:id="rId11"/>
    <p:sldId id="266" r:id="rId12"/>
    <p:sldId id="291" r:id="rId13"/>
    <p:sldId id="292" r:id="rId14"/>
    <p:sldId id="293" r:id="rId15"/>
    <p:sldId id="294" r:id="rId16"/>
    <p:sldId id="295" r:id="rId17"/>
    <p:sldId id="277" r:id="rId18"/>
    <p:sldId id="283" r:id="rId19"/>
    <p:sldId id="296" r:id="rId20"/>
    <p:sldId id="28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BC673-9049-202C-9CA4-F9E7DFD5B4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4A6E25-40FF-2BCF-0413-F7F0AD3D2A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ED54F-FDF3-BCB4-C346-6039B572C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87C5-A559-411E-A72C-260433DE19D1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4A8D0-6EAF-B2BF-A4AD-6F27DAA70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CFA90-336D-B007-D3C3-FD0551B2F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C505-801E-4DB7-BD40-E00AEC51D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64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029D8-91F7-9411-282A-B4F2760FA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5D56F7-A82E-CD00-0D42-B601F6AFDD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EF0B5-CC07-DF4F-A095-574970DE1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87C5-A559-411E-A72C-260433DE19D1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3DA5E-085C-69DB-28C1-FFC12D72C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5FCC2-15E1-3526-5E71-E487A5B07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C505-801E-4DB7-BD40-E00AEC51D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92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A737C0-D409-8276-DF56-C0CE714BD8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A12940-21AD-7AE4-3D41-1137E59782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EEBB2-B8FC-8F34-F649-462BBCCCE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87C5-A559-411E-A72C-260433DE19D1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03681-F5C0-344A-9733-0F6CBE223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22F73-9D1A-F99D-BB86-F8A459073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C505-801E-4DB7-BD40-E00AEC51D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48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146E0-9CDD-64F2-70F2-DCE0EE30A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0785A-39FF-6846-C949-3C6AEC78F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1EA8F-6ABB-438A-F8E6-C2E32E7DB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87C5-A559-411E-A72C-260433DE19D1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DBC902-D1EE-5A01-AE58-87625A131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A275E-991C-6A83-BFE1-1A531132B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C505-801E-4DB7-BD40-E00AEC51D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36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867B1-95D1-AE0D-A7DB-BC3D91824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150D74-882C-7A82-BD71-EA0577D50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43E08-FB90-A330-CEBB-E3B78DD45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87C5-A559-411E-A72C-260433DE19D1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4FF81-1326-961A-2DF4-C8223957C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7F3BE-8D4B-2B94-9829-CEF42458E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C505-801E-4DB7-BD40-E00AEC51D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64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E4AA0-E93B-A6FC-7AC4-45805F48E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08612-AF91-FFA5-5FA9-CD5DBE9708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9C31D2-A9B3-3F2C-C188-D0715FBD8C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267099-0772-51FE-92A5-FA72B492A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87C5-A559-411E-A72C-260433DE19D1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126414-294F-BD03-22A2-781AFF007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7A538F-0EF9-12B7-F4E8-B579736A5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C505-801E-4DB7-BD40-E00AEC51D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83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4FCDE-96C2-9C2C-756A-9767B30EE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C61FD6-6CCF-BF28-D5A5-126F1FEE52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4C1FC5-E85B-4924-A868-387260CA35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E2B0C8-CE2A-0FF5-2A3B-C50D00DE12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8D0B85-29AB-DB15-E367-04699B20C2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E114F6-2FEB-84E2-B49E-8721EDC69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87C5-A559-411E-A72C-260433DE19D1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3BF7ED-8D58-78F4-E6C7-DE22B60FD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B090D1-6138-ED30-8821-A31FB7E2B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C505-801E-4DB7-BD40-E00AEC51D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27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4FAA2-FE3C-6B9B-4955-9C9133139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21AEEF-7038-5DB6-73D6-205AE93AF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87C5-A559-411E-A72C-260433DE19D1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41E87A-29AC-FCD0-6617-33E7FD80D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89806-DE5B-267F-E549-F028E6D92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C505-801E-4DB7-BD40-E00AEC51D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86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8C1B0F-FA6C-F690-5CA9-F37623BAD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87C5-A559-411E-A72C-260433DE19D1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BE33F2-1D25-324B-B00B-EFE0AE2B5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5E781D-4FB7-8C8C-64CD-403CBBC33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C505-801E-4DB7-BD40-E00AEC51D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6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056EE-3BD4-C070-A2CA-B621493D4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E0BE5-BA28-0A16-8187-8DDFAAF5D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2CA31A-6EE6-AF79-AC63-CD26361A1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1BF629-D80A-B6E9-3EDA-7C8A57E68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87C5-A559-411E-A72C-260433DE19D1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CDA4D1-E367-6816-7523-0339D60A5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32EC30-A681-E1B6-E08F-6519A113F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C505-801E-4DB7-BD40-E00AEC51D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60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2CF81-4CDE-05A5-2734-21969C9D5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5719DC-A51D-C398-F640-EAE516F7BE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17D0EA-D44F-1BCD-88DA-628712BBE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F8728B-7F0B-3514-AFC4-08F41E5F4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87C5-A559-411E-A72C-260433DE19D1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1600-51A6-25C9-FDDA-2003B0250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FDE3F1-8B86-38DE-3332-988C5C608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C505-801E-4DB7-BD40-E00AEC51D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80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7978E0-44DB-970F-03D2-063FAE744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38797B-D409-C64F-9A01-A06EF745E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C461F-55A8-049D-6FEB-235F6BB23F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387C5-A559-411E-A72C-260433DE19D1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D066A-F27A-F783-A86F-DE9D738F40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A3B46-64D8-DE99-4600-DC52AC365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1C505-801E-4DB7-BD40-E00AEC51D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88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tjh@greathillcapita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33D216E-D29D-3705-4538-A8A087A271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42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002EC4-A21D-8A23-0705-8AFAD7520F37}"/>
              </a:ext>
            </a:extLst>
          </p:cNvPr>
          <p:cNvSpPr txBox="1"/>
          <p:nvPr/>
        </p:nvSpPr>
        <p:spPr>
          <a:xfrm>
            <a:off x="7290966" y="2641989"/>
            <a:ext cx="4409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“Turnaround Tom’s” ‘Top Picks' and Outlook for 2024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11085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6DC25-D600-24D4-3645-1A805B8B8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Supply Contraction Fears Overblown	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088E51-A922-2041-D73F-B05704CB58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0286" y="3953937"/>
            <a:ext cx="7315200" cy="1990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22DD06-DAD2-7EEE-7D9F-5FC8EF4EA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286" y="1452300"/>
            <a:ext cx="731520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88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5E08B-A03A-FCCC-641D-D8EBA35F6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The Long View (Demographics) UPSIDE!	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1FAB4A4-60E5-8592-F5E4-B5618A7674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448" y="1473288"/>
            <a:ext cx="4910915" cy="43513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30E4A7-EF0C-6BBE-E81E-84F1D3F50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363" y="2224146"/>
            <a:ext cx="6523560" cy="240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799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E1EBB-3207-DA02-D3D9-42D51E35E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Turnaround Tom Pick: </a:t>
            </a:r>
            <a:r>
              <a:rPr lang="en-US" dirty="0" err="1"/>
              <a:t>Paypal</a:t>
            </a:r>
            <a:r>
              <a:rPr lang="en-US" dirty="0"/>
              <a:t>		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E47FA9-F32B-FD32-3EAC-F8374FFBDC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79241" y="1690688"/>
            <a:ext cx="6112759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4BEB31-2DC1-0FFF-B353-1C7278D86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0688"/>
            <a:ext cx="6079241" cy="32961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F09D75-F0D5-87FB-CF75-36781E44568A}"/>
              </a:ext>
            </a:extLst>
          </p:cNvPr>
          <p:cNvSpPr txBox="1"/>
          <p:nvPr/>
        </p:nvSpPr>
        <p:spPr>
          <a:xfrm>
            <a:off x="-33518" y="5006447"/>
            <a:ext cx="60792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Stock down </a:t>
            </a:r>
            <a:r>
              <a:rPr lang="en-US" sz="2800" u="sng" dirty="0"/>
              <a:t>80%</a:t>
            </a:r>
            <a:r>
              <a:rPr lang="en-US" sz="2800" dirty="0"/>
              <a:t>.  Revenues, Earnings and Cashflow GROWING!</a:t>
            </a:r>
          </a:p>
        </p:txBody>
      </p:sp>
    </p:spTree>
    <p:extLst>
      <p:ext uri="{BB962C8B-B14F-4D97-AF65-F5344CB8AC3E}">
        <p14:creationId xmlns:p14="http://schemas.microsoft.com/office/powerpoint/2010/main" val="3407510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547C7-B273-8ED4-7194-C7EB0A2BA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Problem?  What’s the Solution?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66601-5816-3B64-6E72-571C327BB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Problem</a:t>
            </a:r>
            <a:r>
              <a:rPr lang="en-US" dirty="0"/>
              <a:t> is fear about declining margins and increased competition.</a:t>
            </a:r>
          </a:p>
          <a:p>
            <a:r>
              <a:rPr lang="en-US" u="sng" dirty="0"/>
              <a:t>Solution</a:t>
            </a:r>
            <a:r>
              <a:rPr lang="en-US" dirty="0"/>
              <a:t> Catalysts for Change:</a:t>
            </a:r>
          </a:p>
          <a:p>
            <a:pPr marL="0" indent="0">
              <a:buNone/>
            </a:pPr>
            <a:r>
              <a:rPr lang="en-US" dirty="0"/>
              <a:t>- BET ON JOCKEY: New CEO - Alex Chriss – 9/27/2023 -  Ran Small Business div. at INTU.  Responsible for 50% of Revs. 2008-2023 when the company peaked at a </a:t>
            </a:r>
            <a:r>
              <a:rPr lang="en-US" b="1" u="sng" dirty="0">
                <a:effectLst/>
              </a:rPr>
              <a:t>38x – bagger</a:t>
            </a:r>
            <a:r>
              <a:rPr lang="en-US" dirty="0"/>
              <a:t> ($18 to $707). PYPL= Growth Co</a:t>
            </a:r>
          </a:p>
          <a:p>
            <a:pPr marL="0" indent="0">
              <a:buNone/>
            </a:pPr>
            <a:r>
              <a:rPr lang="en-US" dirty="0"/>
              <a:t>- PayPal generated$</a:t>
            </a:r>
            <a:r>
              <a:rPr lang="en-US" u="sng" dirty="0"/>
              <a:t>5.2B</a:t>
            </a:r>
            <a:r>
              <a:rPr lang="en-US" dirty="0"/>
              <a:t> in FCF in TTM alone.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395E39-2D89-6F75-1DEF-3637ADED1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4597400"/>
            <a:ext cx="5638800" cy="21261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E8C57E-6748-FC4B-72C6-7F55503BE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19613"/>
            <a:ext cx="6553200" cy="220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450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6D2C9-2CAA-4B63-C2A7-181E4509E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to ~$150+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86AEC-BFB1-0DB1-F7A0-81B895CFF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Braintree </a:t>
            </a:r>
            <a:r>
              <a:rPr lang="en-US" u="sng" dirty="0"/>
              <a:t>margins stabilizing </a:t>
            </a:r>
            <a:r>
              <a:rPr lang="en-US" dirty="0"/>
              <a:t>and begin </a:t>
            </a:r>
            <a:r>
              <a:rPr lang="en-US" u="sng" dirty="0"/>
              <a:t>inflection Q4</a:t>
            </a:r>
            <a:r>
              <a:rPr lang="en-US" dirty="0"/>
              <a:t>.</a:t>
            </a:r>
          </a:p>
          <a:p>
            <a:r>
              <a:rPr lang="en-US" u="sng" dirty="0"/>
              <a:t>Firing unprofitable customers </a:t>
            </a:r>
            <a:r>
              <a:rPr lang="en-US" dirty="0"/>
              <a:t>(</a:t>
            </a:r>
            <a:r>
              <a:rPr lang="en-US" dirty="0" err="1"/>
              <a:t>LatAm</a:t>
            </a:r>
            <a:r>
              <a:rPr lang="en-US" dirty="0"/>
              <a:t>) focused on profitable growth.</a:t>
            </a:r>
          </a:p>
          <a:p>
            <a:r>
              <a:rPr lang="en-US" u="sng" dirty="0"/>
              <a:t>428M</a:t>
            </a:r>
            <a:r>
              <a:rPr lang="en-US" dirty="0"/>
              <a:t> active accounts</a:t>
            </a:r>
          </a:p>
          <a:p>
            <a:r>
              <a:rPr lang="en-US" dirty="0"/>
              <a:t>10% Global Enterprise business $</a:t>
            </a:r>
            <a:r>
              <a:rPr lang="en-US" u="sng" dirty="0"/>
              <a:t>500B</a:t>
            </a:r>
            <a:r>
              <a:rPr lang="en-US" dirty="0"/>
              <a:t> (Uber, </a:t>
            </a:r>
            <a:r>
              <a:rPr lang="en-US" dirty="0" err="1"/>
              <a:t>TicketMaster</a:t>
            </a:r>
            <a:r>
              <a:rPr lang="en-US" dirty="0"/>
              <a:t>, Adobe).</a:t>
            </a:r>
          </a:p>
          <a:p>
            <a:r>
              <a:rPr lang="en-US" dirty="0"/>
              <a:t>TPV (Total Payment Vol) up </a:t>
            </a:r>
            <a:r>
              <a:rPr lang="en-US" u="sng" dirty="0"/>
              <a:t>15</a:t>
            </a:r>
            <a:r>
              <a:rPr lang="en-US" dirty="0"/>
              <a:t>% </a:t>
            </a:r>
            <a:r>
              <a:rPr lang="en-US" dirty="0" err="1"/>
              <a:t>yoy</a:t>
            </a:r>
            <a:r>
              <a:rPr lang="en-US" dirty="0"/>
              <a:t>, Revs up </a:t>
            </a:r>
            <a:r>
              <a:rPr lang="en-US" u="sng" dirty="0"/>
              <a:t>8</a:t>
            </a:r>
            <a:r>
              <a:rPr lang="en-US" dirty="0"/>
              <a:t>%</a:t>
            </a:r>
          </a:p>
          <a:p>
            <a:r>
              <a:rPr lang="en-US" dirty="0"/>
              <a:t>FY ‘23 buybacks $</a:t>
            </a:r>
            <a:r>
              <a:rPr lang="en-US" u="sng" dirty="0"/>
              <a:t>5B</a:t>
            </a:r>
          </a:p>
          <a:p>
            <a:r>
              <a:rPr lang="en-US" dirty="0"/>
              <a:t>PYPL/USD </a:t>
            </a:r>
            <a:r>
              <a:rPr lang="en-US" u="sng" dirty="0"/>
              <a:t>Stablecoin</a:t>
            </a:r>
            <a:r>
              <a:rPr lang="en-US" dirty="0"/>
              <a:t> </a:t>
            </a:r>
            <a:r>
              <a:rPr lang="en-US" dirty="0" err="1"/>
              <a:t>oppty</a:t>
            </a:r>
            <a:r>
              <a:rPr lang="en-US" dirty="0"/>
              <a:t> + partnership with Kraken. </a:t>
            </a:r>
            <a:r>
              <a:rPr lang="en-US" u="sng" dirty="0"/>
              <a:t>BNPL</a:t>
            </a:r>
            <a:r>
              <a:rPr lang="en-US" dirty="0"/>
              <a:t> growing.</a:t>
            </a:r>
          </a:p>
          <a:p>
            <a:r>
              <a:rPr lang="en-US" u="sng" dirty="0"/>
              <a:t>Venmo</a:t>
            </a:r>
            <a:r>
              <a:rPr lang="en-US" dirty="0"/>
              <a:t> is a verb.  Kleenex, FedEx, Uber,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r>
              <a:rPr lang="en-US" dirty="0"/>
              <a:t>Focus on </a:t>
            </a:r>
            <a:r>
              <a:rPr lang="en-US" u="sng" dirty="0"/>
              <a:t>PROFITABLE growth</a:t>
            </a:r>
            <a:r>
              <a:rPr lang="en-US" dirty="0"/>
              <a:t>.  Cut expenses, implement efficiencies.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821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FF210-0566-0036-DAAA-46A40450C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Disney: History Repeats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22B4424-EA68-5078-2546-865553D80A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0379" y="2023533"/>
            <a:ext cx="6886575" cy="32575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199B99-3669-40B0-A114-D5930624E06F}"/>
              </a:ext>
            </a:extLst>
          </p:cNvPr>
          <p:cNvSpPr txBox="1"/>
          <p:nvPr/>
        </p:nvSpPr>
        <p:spPr>
          <a:xfrm>
            <a:off x="516467" y="2023533"/>
            <a:ext cx="4633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Bass Family/Rainwater invest $</a:t>
            </a:r>
            <a:r>
              <a:rPr lang="en-US" u="sng" dirty="0"/>
              <a:t>300M</a:t>
            </a:r>
            <a:r>
              <a:rPr lang="en-US" dirty="0"/>
              <a:t> in </a:t>
            </a:r>
            <a:r>
              <a:rPr lang="en-US" u="sng" dirty="0"/>
              <a:t>1984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Same problems</a:t>
            </a:r>
            <a:r>
              <a:rPr lang="en-US" dirty="0"/>
              <a:t>: Parks stale, Legacy IP underutilized, creativity in a slump, Media struggling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Appoint Eisner</a:t>
            </a:r>
            <a:r>
              <a:rPr lang="en-US" dirty="0"/>
              <a:t>:  Turnaround includes – </a:t>
            </a:r>
          </a:p>
          <a:p>
            <a:r>
              <a:rPr lang="en-US" dirty="0"/>
              <a:t>     - “New Technology” VCR tape to sell OLD       Classic Disney IP.</a:t>
            </a:r>
          </a:p>
          <a:p>
            <a:r>
              <a:rPr lang="en-US" dirty="0"/>
              <a:t>     - Raised </a:t>
            </a:r>
            <a:r>
              <a:rPr lang="en-US" u="sng" dirty="0"/>
              <a:t>Ticket</a:t>
            </a:r>
            <a:r>
              <a:rPr lang="en-US" dirty="0"/>
              <a:t> Prices</a:t>
            </a:r>
          </a:p>
          <a:p>
            <a:r>
              <a:rPr lang="en-US" dirty="0"/>
              <a:t>     -Hired Jeffrey Katzenberg to resuscitate       </a:t>
            </a:r>
            <a:r>
              <a:rPr lang="en-US" u="sng" dirty="0"/>
              <a:t>Disney Animation</a:t>
            </a:r>
            <a:r>
              <a:rPr lang="en-US" dirty="0"/>
              <a:t>. Lion King/Beauty &amp; Beast</a:t>
            </a:r>
          </a:p>
          <a:p>
            <a:r>
              <a:rPr lang="en-US" dirty="0"/>
              <a:t>     -</a:t>
            </a:r>
            <a:r>
              <a:rPr lang="en-US" u="sng" dirty="0"/>
              <a:t>Expanded</a:t>
            </a:r>
            <a:r>
              <a:rPr lang="en-US" dirty="0"/>
              <a:t> Hotels and Theme Parks Internationally (Paris/Hon Kong)</a:t>
            </a:r>
          </a:p>
          <a:p>
            <a:r>
              <a:rPr lang="en-US" dirty="0"/>
              <a:t>     -Profits </a:t>
            </a:r>
            <a:r>
              <a:rPr lang="en-US" u="sng" dirty="0"/>
              <a:t>4x in 10 years</a:t>
            </a:r>
            <a:r>
              <a:rPr lang="en-US" dirty="0"/>
              <a:t>.  $300M became worth as much as $5.8B late ‘90s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536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B1AB5-34E5-66DA-7834-AA18DCD92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Same ________, Different Date:   </a:t>
            </a:r>
            <a:r>
              <a:rPr lang="en-US" u="sng" dirty="0"/>
              <a:t>It Works</a:t>
            </a:r>
            <a:r>
              <a:rPr lang="en-US" dirty="0"/>
              <a:t>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EBD86B-6B8C-C5C7-A467-0254DBDB80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481668"/>
            <a:ext cx="6096000" cy="354379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EACAE1-8D55-70F7-9452-6391A35A5527}"/>
              </a:ext>
            </a:extLst>
          </p:cNvPr>
          <p:cNvSpPr txBox="1"/>
          <p:nvPr/>
        </p:nvSpPr>
        <p:spPr>
          <a:xfrm>
            <a:off x="778933" y="1845733"/>
            <a:ext cx="531706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Theme Parks (high ROIC) &amp; Consumer Products Business $10B EBIT worth ~$</a:t>
            </a:r>
            <a:r>
              <a:rPr lang="en-US" u="sng" dirty="0"/>
              <a:t>80 per share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Implication: ESPN (1 share in sports &amp; growing), Theatrical Movies, Disney+ Hulu and TV networks worth </a:t>
            </a:r>
            <a:r>
              <a:rPr lang="en-US" u="sng" dirty="0"/>
              <a:t>$ZERO</a:t>
            </a:r>
            <a:r>
              <a:rPr lang="en-US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 err="1"/>
              <a:t>ValueAct</a:t>
            </a:r>
            <a:r>
              <a:rPr lang="en-US" dirty="0"/>
              <a:t> Turned Spotify and NYTimes with </a:t>
            </a:r>
            <a:r>
              <a:rPr lang="en-US" u="sng" dirty="0"/>
              <a:t>tier pricing/packages</a:t>
            </a:r>
            <a:r>
              <a:rPr lang="en-US" dirty="0"/>
              <a:t>.  Will do same with Disney bundle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Also oversaw </a:t>
            </a:r>
            <a:r>
              <a:rPr lang="en-US" u="sng" dirty="0"/>
              <a:t>succession plan </a:t>
            </a:r>
            <a:r>
              <a:rPr lang="en-US" dirty="0"/>
              <a:t>w/MSFT to Satya Nadella. CRM margins 18-32% in 10 months.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Streaming is the new VHS Tape.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$</a:t>
            </a:r>
            <a:r>
              <a:rPr lang="en-US" u="sng" dirty="0"/>
              <a:t>60B in parks </a:t>
            </a:r>
            <a:r>
              <a:rPr lang="en-US" dirty="0"/>
              <a:t>and experiences </a:t>
            </a:r>
            <a:r>
              <a:rPr lang="en-US" dirty="0" err="1"/>
              <a:t>CapEx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$</a:t>
            </a:r>
            <a:r>
              <a:rPr lang="en-US" u="sng" dirty="0"/>
              <a:t>7.5B</a:t>
            </a:r>
            <a:r>
              <a:rPr lang="en-US" dirty="0"/>
              <a:t> cost cuts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FCF to pre-pandemic levels in 2024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Content </a:t>
            </a:r>
            <a:r>
              <a:rPr lang="en-US" u="sng" dirty="0"/>
              <a:t>Quality versus Quantity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0882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FCBBE-8C2F-9F10-C88A-44C147802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Emerging Markets (Value) Best Idea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55DBC9-FBE4-D829-746D-4969259952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6404"/>
            <a:ext cx="12192000" cy="5641596"/>
          </a:xfrm>
        </p:spPr>
      </p:pic>
    </p:spTree>
    <p:extLst>
      <p:ext uri="{BB962C8B-B14F-4D97-AF65-F5344CB8AC3E}">
        <p14:creationId xmlns:p14="http://schemas.microsoft.com/office/powerpoint/2010/main" val="801285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B977C-3EEB-4017-2856-E4DABF3C4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E3E70-F5FE-BB71-7617-F82942D53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FF4A7E-8B33-3327-4DD5-2B882BAD8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11" y="0"/>
            <a:ext cx="120059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77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E49E6-EC2B-4E55-D79C-8527F42CE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>
                <a:highlight>
                  <a:srgbClr val="FFFF00"/>
                </a:highlight>
              </a:rPr>
              <a:t>Voting Machine</a:t>
            </a:r>
            <a:r>
              <a:rPr lang="en-US" sz="4000" b="1" dirty="0">
                <a:highlight>
                  <a:srgbClr val="FFFF00"/>
                </a:highlight>
              </a:rPr>
              <a:t> vs.                         </a:t>
            </a:r>
            <a:r>
              <a:rPr lang="en-US" sz="4000" b="1" u="sng" dirty="0">
                <a:highlight>
                  <a:srgbClr val="FFFF00"/>
                </a:highlight>
              </a:rPr>
              <a:t>Weighing Machine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7D6C874-A147-C29B-61C7-624A8D577A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08692"/>
            <a:ext cx="3769026" cy="4351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ABFA18-00B5-9AF6-475F-4E74B42CE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7226" y="0"/>
            <a:ext cx="2549972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0CC8F8-1E2A-727B-5F73-3CB40E9CBA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7198" y="1808692"/>
            <a:ext cx="5034802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84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FC117-36D7-0AC1-9AA6-C70454923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AB95D-94DF-7DDC-95D0-4A2659876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DAE96F-B1BA-A08A-762D-10C584F51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57"/>
            <a:ext cx="12192000" cy="679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149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2E541-2280-821F-EE3C-F0F883879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You!  *Opinion, Not Investment Advice.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736DC-E6D2-F2FF-EA06-4FEB52205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Tom Hayes – Chairman &amp; Managing Member - Great Hill Capital, LLC</a:t>
            </a:r>
          </a:p>
          <a:p>
            <a:r>
              <a:rPr lang="en-US" dirty="0"/>
              <a:t>“Hedge Fund Tips with Tom Hayes” Top Ranked Podcast</a:t>
            </a:r>
          </a:p>
          <a:p>
            <a:r>
              <a:rPr lang="en-US" dirty="0"/>
              <a:t>Twitter: @HedgeFundTips</a:t>
            </a:r>
          </a:p>
          <a:p>
            <a:r>
              <a:rPr lang="en-US" dirty="0"/>
              <a:t>YouTube: Search “Hedge Fund Tips”</a:t>
            </a:r>
          </a:p>
          <a:p>
            <a:r>
              <a:rPr lang="en-US" dirty="0"/>
              <a:t>Contact: </a:t>
            </a:r>
            <a:r>
              <a:rPr lang="en-US" dirty="0">
                <a:hlinkClick r:id="rId2"/>
              </a:rPr>
              <a:t>tjh@greathillcapital.com</a:t>
            </a:r>
            <a:r>
              <a:rPr lang="en-US" dirty="0"/>
              <a:t> 212-951-1478</a:t>
            </a:r>
          </a:p>
        </p:txBody>
      </p:sp>
    </p:spTree>
    <p:extLst>
      <p:ext uri="{BB962C8B-B14F-4D97-AF65-F5344CB8AC3E}">
        <p14:creationId xmlns:p14="http://schemas.microsoft.com/office/powerpoint/2010/main" val="1948085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20753-28BD-752F-3E38-8ED2A0564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59172-111E-5345-3FA2-C9189B862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A5EB2D-0809-D77D-100B-DEDD8EC3E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03"/>
            <a:ext cx="12192000" cy="674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291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95E4-708E-7A94-49E9-76D5CD323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Investment Philosophy in a Nutshell:	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FFB4342-0A7C-154C-978D-3C75B06619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1800" y="2696369"/>
            <a:ext cx="624840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18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9ACB-FF9D-A666-909B-2D1E69642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Big Picture… 2024 and Beyond…	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47CF971-A419-116C-AC75-75B8E1900E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2878" y="1825625"/>
            <a:ext cx="768624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453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3C41D-C201-7ADE-6C07-927F3AD9A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year of consolidation (normal):	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86FF3A-4AFB-51A2-882D-F988A55145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4842933" cy="3267531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AB6D0A-19A4-61BC-F88B-AC3A3416A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132" y="1690688"/>
            <a:ext cx="6510867" cy="489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856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229DC-B0F8-F72A-CFDB-1C0E0AF41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 in the process?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427EA2E-3507-A0D5-CB54-8CF6589DAB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7319" y="1613958"/>
            <a:ext cx="5489628" cy="4351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88EA39-B99C-BF78-5C4C-E081EDA89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947" y="1613958"/>
            <a:ext cx="514773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89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F1396-9073-48D6-FC6E-02C9A201C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Seasonality and Earnings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343BE30-8378-DDE1-E3CE-D7EB767603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93610"/>
            <a:ext cx="4572000" cy="3619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F39F40-EE42-E625-D4D4-D94F7D61D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793611"/>
            <a:ext cx="59436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278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A39EE-BCFB-55F3-FD79-6703149CF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Dry Powder and Interest Expense		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B83ECA4-094B-C94E-43A4-71644A8775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6849533" cy="3257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998522-96D2-E654-EC4A-8F3BF2379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7732" y="1415521"/>
            <a:ext cx="3666067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30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558</Words>
  <Application>Microsoft Office PowerPoint</Application>
  <PresentationFormat>Widescreen</PresentationFormat>
  <Paragraphs>53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Our Investment Philosophy in a Nutshell: </vt:lpstr>
      <vt:lpstr>The Big Picture… 2024 and Beyond… </vt:lpstr>
      <vt:lpstr>2 year of consolidation (normal): </vt:lpstr>
      <vt:lpstr>Where are we in the process?</vt:lpstr>
      <vt:lpstr>Seasonality and Earnings</vt:lpstr>
      <vt:lpstr>Dry Powder and Interest Expense  </vt:lpstr>
      <vt:lpstr>Money Supply Contraction Fears Overblown </vt:lpstr>
      <vt:lpstr>Take The Long View (Demographics) UPSIDE! </vt:lpstr>
      <vt:lpstr>Turnaround Tom Pick: Paypal  </vt:lpstr>
      <vt:lpstr>What’s the Problem?  What’s the Solution?</vt:lpstr>
      <vt:lpstr>Path to ~$150+</vt:lpstr>
      <vt:lpstr>Disney: History Repeats</vt:lpstr>
      <vt:lpstr>Same ________, Different Date:   It Works!</vt:lpstr>
      <vt:lpstr>Emerging Markets (Value) Best Idea</vt:lpstr>
      <vt:lpstr>PowerPoint Presentation</vt:lpstr>
      <vt:lpstr>Voting Machine vs.                         Weighing Machine</vt:lpstr>
      <vt:lpstr>Thank You!  *Opinion, Not Investment Advice.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Hayes</dc:creator>
  <cp:lastModifiedBy>Thomas Hayes</cp:lastModifiedBy>
  <cp:revision>12</cp:revision>
  <dcterms:created xsi:type="dcterms:W3CDTF">2023-10-30T17:09:14Z</dcterms:created>
  <dcterms:modified xsi:type="dcterms:W3CDTF">2024-01-17T23:42:08Z</dcterms:modified>
</cp:coreProperties>
</file>